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عنصر نائب للتاريخ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0E8873-6B83-49B6-84CE-186144B1F59C}" type="datetimeFigureOut">
              <a:rPr lang="en-US" smtClean="0"/>
              <a:pPr/>
              <a:t>2/27/2024</a:t>
            </a:fld>
            <a:endParaRPr lang="en-US"/>
          </a:p>
        </p:txBody>
      </p:sp>
      <p:sp>
        <p:nvSpPr>
          <p:cNvPr id="17" name="عنصر نائب للتذييل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9" name="عنصر نائب لرقم الشريحة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14A331-7825-4BDE-9A52-A9D9E17E847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2" name="مستطيل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مستطيل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مستطيل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مستطيل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مستطيل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عنوان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وان فرعي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56" name="مستطيل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مستطيل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مستطيل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مستطيل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0E8873-6B83-49B6-84CE-186144B1F59C}" type="datetimeFigureOut">
              <a:rPr lang="en-US" smtClean="0"/>
              <a:pPr/>
              <a:t>2/27/2024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14A331-7825-4BDE-9A52-A9D9E17E84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0E8873-6B83-49B6-84CE-186144B1F59C}" type="datetimeFigureOut">
              <a:rPr lang="en-US" smtClean="0"/>
              <a:pPr/>
              <a:t>2/27/2024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14A331-7825-4BDE-9A52-A9D9E17E84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0E8873-6B83-49B6-84CE-186144B1F59C}" type="datetimeFigureOut">
              <a:rPr lang="en-US" smtClean="0"/>
              <a:pPr/>
              <a:t>2/27/2024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14A331-7825-4BDE-9A52-A9D9E17E84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شكل حر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شكل حر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شكل حر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شكل حر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شكل حر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شكل حر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شكل حر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شكل حر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شكل حر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شكل حر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شكل حر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شكل حر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شكل حر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شكل حر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شكل حر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0E8873-6B83-49B6-84CE-186144B1F59C}" type="datetimeFigureOut">
              <a:rPr lang="en-US" smtClean="0"/>
              <a:pPr/>
              <a:t>2/27/2024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14A331-7825-4BDE-9A52-A9D9E17E847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مستطيل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8" name="مستطيل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مستطيل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مستطيل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مستطيل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مستطيل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0E8873-6B83-49B6-84CE-186144B1F59C}" type="datetimeFigureOut">
              <a:rPr lang="en-US" smtClean="0"/>
              <a:pPr/>
              <a:t>2/27/2024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14A331-7825-4BDE-9A52-A9D9E17E84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مستطيل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0E8873-6B83-49B6-84CE-186144B1F59C}" type="datetimeFigureOut">
              <a:rPr lang="en-US" smtClean="0"/>
              <a:pPr/>
              <a:t>2/27/2024</a:t>
            </a:fld>
            <a:endParaRPr lang="en-US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14A331-7825-4BDE-9A52-A9D9E17E847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مستطيل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مستطيل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مستطيل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مستطيل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مستطيل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مستطيل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مستطيل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مستطيل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مستطيل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0E8873-6B83-49B6-84CE-186144B1F59C}" type="datetimeFigureOut">
              <a:rPr lang="en-US" smtClean="0"/>
              <a:pPr/>
              <a:t>2/27/2024</a:t>
            </a:fld>
            <a:endParaRPr lang="en-US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14A331-7825-4BDE-9A52-A9D9E17E84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0E8873-6B83-49B6-84CE-186144B1F59C}" type="datetimeFigureOut">
              <a:rPr lang="en-US" smtClean="0"/>
              <a:pPr/>
              <a:t>2/27/2024</a:t>
            </a:fld>
            <a:endParaRPr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14A331-7825-4BDE-9A52-A9D9E17E84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0E8873-6B83-49B6-84CE-186144B1F59C}" type="datetimeFigureOut">
              <a:rPr lang="en-US" smtClean="0"/>
              <a:pPr/>
              <a:t>2/27/2024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B14A331-7825-4BDE-9A52-A9D9E17E84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مستطيل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رابط مستقيم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مجموعة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رابط مستقيم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رابط مستقيم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رابط مستقيم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عنوان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ar-SA" smtClean="0"/>
              <a:t>انقر فوق الرمز لإضافة صورة</a:t>
            </a:r>
            <a:endParaRPr kumimoji="0"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grpSp>
        <p:nvGrpSpPr>
          <p:cNvPr id="14" name="مجموعة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رابط مستقيم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رابط مستقيم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رابط مستقيم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مجموعة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رابط مستقيم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رابط مستقيم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رابط مستقيم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B60E8873-6B83-49B6-84CE-186144B1F59C}" type="datetimeFigureOut">
              <a:rPr lang="en-US" smtClean="0"/>
              <a:pPr/>
              <a:t>2/27/2024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7B14A331-7825-4BDE-9A52-A9D9E17E84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مستطيل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مستطيل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مستطيل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مستطيل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مستطيل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مستطيل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مستطيل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مستطيل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عنصر نائب للعنوان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3" name="عنصر نائب للنص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4" name="عنصر نائب للتاريخ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60E8873-6B83-49B6-84CE-186144B1F59C}" type="datetimeFigureOut">
              <a:rPr lang="en-US" smtClean="0"/>
              <a:pPr/>
              <a:t>2/27/2024</a:t>
            </a:fld>
            <a:endParaRPr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عنصر نائب لرقم الشريحة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7B14A331-7825-4BDE-9A52-A9D9E17E847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914400" y="1484784"/>
            <a:ext cx="7772400" cy="4833720"/>
          </a:xfrm>
        </p:spPr>
        <p:txBody>
          <a:bodyPr/>
          <a:lstStyle/>
          <a:p>
            <a:r>
              <a:rPr lang="en-US" sz="6600" dirty="0" smtClean="0"/>
              <a:t>Vomiting in pets </a:t>
            </a:r>
            <a:endParaRPr lang="en-US" sz="6600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914400" y="908720"/>
            <a:ext cx="7772400" cy="3456384"/>
          </a:xfrm>
        </p:spPr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Proff</a:t>
            </a:r>
            <a:r>
              <a:rPr lang="en-US" dirty="0" smtClean="0"/>
              <a:t>: KAMAL </a:t>
            </a:r>
            <a:r>
              <a:rPr lang="en-US" dirty="0" smtClean="0"/>
              <a:t>M. </a:t>
            </a:r>
            <a:r>
              <a:rPr lang="en-US" dirty="0" smtClean="0"/>
              <a:t>ALSAAD</a:t>
            </a:r>
          </a:p>
          <a:p>
            <a:r>
              <a:rPr lang="en-US" dirty="0" smtClean="0"/>
              <a:t>University of Basrah </a:t>
            </a:r>
          </a:p>
          <a:p>
            <a:r>
              <a:rPr lang="en-US" dirty="0" smtClean="0"/>
              <a:t>College </a:t>
            </a:r>
            <a:r>
              <a:rPr lang="en-US" smtClean="0"/>
              <a:t>of Veterinary </a:t>
            </a:r>
            <a:r>
              <a:rPr lang="en-US" dirty="0" smtClean="0"/>
              <a:t>Medicine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95536" y="0"/>
            <a:ext cx="8748464" cy="6858000"/>
          </a:xfrm>
        </p:spPr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</a:rPr>
              <a:t>How to evaluated emetic animal….</a:t>
            </a:r>
          </a:p>
          <a:p>
            <a:pPr>
              <a:buNone/>
            </a:pPr>
            <a:r>
              <a:rPr lang="en-US" dirty="0" smtClean="0"/>
              <a:t>Cardiovascular and hydration status, including mucous membrane color, </a:t>
            </a:r>
          </a:p>
          <a:p>
            <a:pPr>
              <a:buNone/>
            </a:pPr>
            <a:r>
              <a:rPr lang="en-US" dirty="0" smtClean="0"/>
              <a:t>capillary refill time, </a:t>
            </a:r>
          </a:p>
          <a:p>
            <a:pPr>
              <a:buNone/>
            </a:pPr>
            <a:r>
              <a:rPr lang="en-US" dirty="0" smtClean="0"/>
              <a:t>Heart and pulse rate, rhythm and strength</a:t>
            </a:r>
          </a:p>
          <a:p>
            <a:pPr>
              <a:buNone/>
            </a:pPr>
            <a:r>
              <a:rPr lang="en-US" dirty="0" smtClean="0"/>
              <a:t>Evaluation of Body temperature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Presence of halitosis</a:t>
            </a:r>
            <a:r>
              <a:rPr lang="ar-IQ" dirty="0" smtClean="0">
                <a:latin typeface="Times New Roman" pitchFamily="18" charset="0"/>
                <a:cs typeface="Times New Roman" pitchFamily="18" charset="0"/>
              </a:rPr>
              <a:t>راحة الفم </a:t>
            </a:r>
            <a:r>
              <a:rPr lang="ar-IQ" dirty="0" err="1" smtClean="0">
                <a:latin typeface="Times New Roman" pitchFamily="18" charset="0"/>
                <a:cs typeface="Times New Roman" pitchFamily="18" charset="0"/>
              </a:rPr>
              <a:t>الكريهه</a:t>
            </a:r>
            <a:r>
              <a:rPr lang="ar-IQ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&amp; examination of oral cavity </a:t>
            </a:r>
            <a:endParaRPr lang="ar-IQ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Halitosis can be an indicator for the presence of necrosis in the oral cavity, pharynx or </a:t>
            </a:r>
            <a:r>
              <a:rPr lang="en-US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oesophagus</a:t>
            </a: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, e.g. due to a foreign body or necrosis of the salivary gland</a:t>
            </a:r>
          </a:p>
          <a:p>
            <a:pPr>
              <a:buNone/>
            </a:pPr>
            <a:r>
              <a:rPr lang="en-US" dirty="0" smtClean="0"/>
              <a:t>Evaluation of Body condition &amp;Weight loss</a:t>
            </a:r>
            <a:endParaRPr lang="en-US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95536" y="0"/>
            <a:ext cx="8748464" cy="68580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Presence and localization of abdominal pain, and masses 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Presence of free abdominal fluid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Presence and nature of any vaginal discharge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Color or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vomitus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…</a:t>
            </a:r>
          </a:p>
          <a:p>
            <a:pPr>
              <a:buNone/>
            </a:pPr>
            <a:r>
              <a:rPr lang="en-US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Green vomit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..</a:t>
            </a:r>
            <a:r>
              <a:rPr lang="en-GB" dirty="0" smtClean="0"/>
              <a:t> Ingestion of a large quantity of grass</a:t>
            </a:r>
          </a:p>
          <a:p>
            <a:pPr>
              <a:buNone/>
            </a:pPr>
            <a:r>
              <a:rPr lang="en-GB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Yellow vomit…</a:t>
            </a:r>
            <a:r>
              <a:rPr lang="en-GB" b="1" dirty="0" smtClean="0">
                <a:latin typeface="Times New Roman" pitchFamily="18" charset="0"/>
                <a:cs typeface="Times New Roman" pitchFamily="18" charset="0"/>
              </a:rPr>
              <a:t>it 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will consist mainly of bile due mainly of empty stomach </a:t>
            </a:r>
          </a:p>
          <a:p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Black vomit…This is rare. Typically, black vomit could be a sign of mud or dirt that the pet digested accidently while they were playing. If black vomit has a similar appearance to coffee granules</a:t>
            </a:r>
            <a:r>
              <a:rPr lang="en-GB" smtClean="0">
                <a:latin typeface="Times New Roman" pitchFamily="18" charset="0"/>
                <a:cs typeface="Times New Roman" pitchFamily="18" charset="0"/>
              </a:rPr>
              <a:t>, if 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you find that it’s actually a very, very dark red, this may be a sign of a stomach ulcer or an undigested toxin.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95536" y="0"/>
            <a:ext cx="8748464" cy="6858000"/>
          </a:xfrm>
        </p:spPr>
        <p:txBody>
          <a:bodyPr>
            <a:normAutofit/>
          </a:bodyPr>
          <a:lstStyle/>
          <a:p>
            <a:r>
              <a:rPr lang="en-GB" b="1" dirty="0" smtClean="0">
                <a:latin typeface="Times New Roman" pitchFamily="18" charset="0"/>
                <a:cs typeface="Times New Roman" pitchFamily="18" charset="0"/>
              </a:rPr>
              <a:t>White vomit…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might due to Guttural inflammation of gastric mucus membrane or bloat with appearance of a foam </a:t>
            </a:r>
          </a:p>
          <a:p>
            <a:r>
              <a:rPr lang="en-GB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Red vomit…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Red vomit is usually a sign that the pet is vomiting blood. If the blood is fresh (a normal shade of red), this could mean trouble with the lining of their stomach or possible inflammation; alternatively, vomiting blood could be a response to a poisonous substance.</a:t>
            </a:r>
          </a:p>
          <a:p>
            <a:r>
              <a:rPr lang="en-GB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Dark brown vomit</a:t>
            </a:r>
            <a:r>
              <a:rPr lang="en-GB" b="1" dirty="0" smtClean="0">
                <a:latin typeface="Times New Roman" pitchFamily="18" charset="0"/>
                <a:cs typeface="Times New Roman" pitchFamily="18" charset="0"/>
              </a:rPr>
              <a:t>…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*</a:t>
            </a:r>
            <a:r>
              <a:rPr lang="en-GB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Groans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* especially if it smells strongly, is a sign that the pet  has ingested too much </a:t>
            </a: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poo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It can also be a sign that there’s a blockage in their intestines.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 descr="C:\Users\al nabaa\Desktop\download (1)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88640"/>
            <a:ext cx="4176464" cy="3744416"/>
          </a:xfrm>
          <a:prstGeom prst="rect">
            <a:avLst/>
          </a:prstGeom>
          <a:noFill/>
        </p:spPr>
      </p:pic>
      <p:pic>
        <p:nvPicPr>
          <p:cNvPr id="1030" name="Picture 6" descr="C:\Users\al nabaa\Desktop\download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4048" y="332656"/>
            <a:ext cx="3960440" cy="3528392"/>
          </a:xfrm>
          <a:prstGeom prst="rect">
            <a:avLst/>
          </a:prstGeom>
          <a:noFill/>
        </p:spPr>
      </p:pic>
      <p:pic>
        <p:nvPicPr>
          <p:cNvPr id="1031" name="Picture 7" descr="C:\Users\al nabaa\Desktop\download (2)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627784" y="4077072"/>
            <a:ext cx="3888432" cy="27809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95536" y="0"/>
            <a:ext cx="8748464" cy="6858000"/>
          </a:xfrm>
        </p:spPr>
        <p:txBody>
          <a:bodyPr/>
          <a:lstStyle/>
          <a:p>
            <a:pPr>
              <a:buNone/>
            </a:pPr>
            <a:r>
              <a:rPr lang="en-US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Diagnostic tests used in the investigation of dogs with emesis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Liver biopsy, evaluation of  liver enzyme activity and/or bile acid concentration, total protein, abnormal appearance of liver on ultrasound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Endoscopy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Fecal examination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Urinalysis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Complete blood count,</a:t>
            </a:r>
            <a:r>
              <a:rPr lang="en-US" dirty="0" smtClean="0"/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Lipid profile, Electrolytes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Evaluation of blood glucoses &amp; calcium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Evaluation of Pancreatic enzymes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Ultrasounds and x ray </a:t>
            </a:r>
          </a:p>
          <a:p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95536" y="0"/>
            <a:ext cx="8748464" cy="6858000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Treatment …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1- prevent the primary cause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2-</a:t>
            </a:r>
            <a:r>
              <a:rPr lang="en-US" dirty="0" smtClean="0"/>
              <a:t>Antiemetics … such as </a:t>
            </a:r>
          </a:p>
          <a:p>
            <a:pPr>
              <a:buNone/>
            </a:pPr>
            <a:r>
              <a:rPr lang="en-US" dirty="0" err="1" smtClean="0">
                <a:solidFill>
                  <a:srgbClr val="FFFF00"/>
                </a:solidFill>
              </a:rPr>
              <a:t>Acepromazine</a:t>
            </a:r>
            <a:r>
              <a:rPr lang="en-US" dirty="0" smtClean="0"/>
              <a:t>: 0.01‐0‐05 mg/kg </a:t>
            </a:r>
            <a:r>
              <a:rPr lang="en-US" dirty="0" err="1" smtClean="0"/>
              <a:t>i.m</a:t>
            </a:r>
            <a:r>
              <a:rPr lang="en-US" dirty="0" smtClean="0"/>
              <a:t>., or </a:t>
            </a:r>
            <a:r>
              <a:rPr lang="en-US" dirty="0" err="1" smtClean="0"/>
              <a:t>s.c</a:t>
            </a:r>
            <a:r>
              <a:rPr lang="en-US" dirty="0" smtClean="0"/>
              <a:t>. 1‐3 mg/kg</a:t>
            </a:r>
          </a:p>
          <a:p>
            <a:pPr>
              <a:buNone/>
            </a:pPr>
            <a:r>
              <a:rPr lang="en-US" dirty="0" smtClean="0">
                <a:solidFill>
                  <a:srgbClr val="FFFF00"/>
                </a:solidFill>
              </a:rPr>
              <a:t>Chlorpromazine:</a:t>
            </a:r>
            <a:r>
              <a:rPr lang="en-US" dirty="0" smtClean="0"/>
              <a:t> 0.5 mg/kg </a:t>
            </a:r>
            <a:r>
              <a:rPr lang="en-US" dirty="0" err="1" smtClean="0"/>
              <a:t>i.m</a:t>
            </a:r>
            <a:r>
              <a:rPr lang="en-US" dirty="0" smtClean="0"/>
              <a:t>., </a:t>
            </a:r>
            <a:r>
              <a:rPr lang="en-US" dirty="0" err="1" smtClean="0"/>
              <a:t>s.c.for</a:t>
            </a:r>
            <a:r>
              <a:rPr lang="en-US" dirty="0" smtClean="0"/>
              <a:t>  6‐8h</a:t>
            </a:r>
          </a:p>
          <a:p>
            <a:pPr>
              <a:buNone/>
            </a:pPr>
            <a:r>
              <a:rPr lang="en-US" dirty="0" err="1" smtClean="0">
                <a:solidFill>
                  <a:srgbClr val="FFFF00"/>
                </a:solidFill>
              </a:rPr>
              <a:t>Metoclopramide</a:t>
            </a:r>
            <a:r>
              <a:rPr lang="en-US" dirty="0" smtClean="0">
                <a:solidFill>
                  <a:srgbClr val="FFFF00"/>
                </a:solidFill>
              </a:rPr>
              <a:t>( </a:t>
            </a:r>
            <a:r>
              <a:rPr lang="en-US" dirty="0" err="1" smtClean="0">
                <a:solidFill>
                  <a:srgbClr val="FFFF00"/>
                </a:solidFill>
              </a:rPr>
              <a:t>plasil</a:t>
            </a:r>
            <a:r>
              <a:rPr lang="en-US" dirty="0" smtClean="0">
                <a:solidFill>
                  <a:srgbClr val="FFFF00"/>
                </a:solidFill>
              </a:rPr>
              <a:t> ) </a:t>
            </a:r>
            <a:r>
              <a:rPr lang="en-US" dirty="0" smtClean="0"/>
              <a:t>0.2‐0.5 mg/kg </a:t>
            </a:r>
            <a:r>
              <a:rPr lang="en-US" dirty="0" err="1" smtClean="0"/>
              <a:t>i.m</a:t>
            </a:r>
            <a:r>
              <a:rPr lang="en-US" dirty="0" smtClean="0"/>
              <a:t>., </a:t>
            </a:r>
            <a:r>
              <a:rPr lang="en-US" dirty="0" err="1" smtClean="0"/>
              <a:t>s.c</a:t>
            </a:r>
            <a:r>
              <a:rPr lang="en-US" dirty="0" smtClean="0"/>
              <a:t>., </a:t>
            </a:r>
            <a:r>
              <a:rPr lang="en-US" dirty="0" err="1" smtClean="0"/>
              <a:t>p.o</a:t>
            </a:r>
            <a:r>
              <a:rPr lang="en-US" dirty="0" smtClean="0"/>
              <a:t>. for 6‐8h</a:t>
            </a:r>
          </a:p>
          <a:p>
            <a:pPr>
              <a:buNone/>
            </a:pPr>
            <a:r>
              <a:rPr lang="en-US" dirty="0" err="1" smtClean="0">
                <a:solidFill>
                  <a:srgbClr val="FFFF00"/>
                </a:solidFill>
              </a:rPr>
              <a:t>Maropitant</a:t>
            </a:r>
            <a:r>
              <a:rPr lang="en-US" dirty="0" smtClean="0">
                <a:solidFill>
                  <a:srgbClr val="FFFF00"/>
                </a:solidFill>
              </a:rPr>
              <a:t>:</a:t>
            </a:r>
            <a:r>
              <a:rPr lang="en-US" dirty="0" smtClean="0"/>
              <a:t> standard emesis 1mg/kg </a:t>
            </a:r>
            <a:r>
              <a:rPr lang="en-US" dirty="0" err="1" smtClean="0"/>
              <a:t>s.c</a:t>
            </a:r>
            <a:r>
              <a:rPr lang="en-US" dirty="0" smtClean="0"/>
              <a:t>. every 24h. For prevention of motion sickness up to 8mg/kg </a:t>
            </a:r>
            <a:r>
              <a:rPr lang="en-US" dirty="0" err="1" smtClean="0"/>
              <a:t>p.o</a:t>
            </a:r>
            <a:r>
              <a:rPr lang="en-US" dirty="0" smtClean="0"/>
              <a:t>. for 24h for maximum of 2 days</a:t>
            </a:r>
          </a:p>
          <a:p>
            <a:pPr>
              <a:buNone/>
            </a:pPr>
            <a:r>
              <a:rPr lang="en-US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Diphenhydramine</a:t>
            </a: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4 mg / animal orally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23528" y="0"/>
            <a:ext cx="8820472" cy="6858000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3-Systemic antibiotics ,,,such as 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Gentamicin </a:t>
            </a:r>
          </a:p>
          <a:p>
            <a:pPr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Enroflaxcisin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4-diatary management 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5-Fluid 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and electrolytes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therapy 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95536" y="0"/>
            <a:ext cx="8748464" cy="68580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Emesis is a common presenting sign in small animal practice.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It requires a rational approach to management that is based upon a sound understanding of pathophysiology combined with logical decision making.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Emesis is facilitated by a sequence of programmed overlapping and coordinated events which reduce the risks of adverse consequences (such as aspiration of acid stomach contents) whilst achieving elimination.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23528" y="0"/>
            <a:ext cx="8820472" cy="6858000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reflex is controlled within the </a:t>
            </a: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brainstem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by a central pattern generator, loosely termed the ‘</a:t>
            </a: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vomiting centre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’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reflex has visible phases of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hypersalivation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retching and expulsion.</a:t>
            </a:r>
          </a:p>
          <a:p>
            <a:pPr algn="just"/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Efferent pathways controlling these processes include the </a:t>
            </a:r>
            <a:r>
              <a:rPr lang="en-US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vagal</a:t>
            </a: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phrenic</a:t>
            </a: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nerves, parasympathetic nerves to the salivary glands and somatic motor nerves to abdominal muscles </a:t>
            </a:r>
            <a:endParaRPr lang="en-US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عنصر نائب للمحتوى 3" descr="An external file that holds a picture, illustration, etc.&#10;Object name is JSAP-51-4-g001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476672"/>
            <a:ext cx="8568952" cy="5760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مستطيل 5"/>
          <p:cNvSpPr/>
          <p:nvPr/>
        </p:nvSpPr>
        <p:spPr>
          <a:xfrm rot="10800000" flipV="1">
            <a:off x="467544" y="6129300"/>
            <a:ext cx="266429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LES: Lower </a:t>
            </a:r>
            <a:r>
              <a:rPr lang="en-US" b="1" dirty="0" err="1" smtClean="0">
                <a:solidFill>
                  <a:srgbClr val="FF0000"/>
                </a:solidFill>
              </a:rPr>
              <a:t>oesophageal</a:t>
            </a:r>
            <a:r>
              <a:rPr lang="en-US" b="1" dirty="0" smtClean="0">
                <a:solidFill>
                  <a:srgbClr val="FF0000"/>
                </a:solidFill>
              </a:rPr>
              <a:t> sphincter. 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" name="مستطيل 6"/>
          <p:cNvSpPr/>
          <p:nvPr/>
        </p:nvSpPr>
        <p:spPr>
          <a:xfrm>
            <a:off x="3923928" y="6381328"/>
            <a:ext cx="362759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UES: Upper </a:t>
            </a:r>
            <a:r>
              <a:rPr lang="en-US" b="1" dirty="0" err="1" smtClean="0">
                <a:solidFill>
                  <a:srgbClr val="FF0000"/>
                </a:solidFill>
              </a:rPr>
              <a:t>oesophageal</a:t>
            </a:r>
            <a:r>
              <a:rPr lang="en-US" b="1" dirty="0" smtClean="0">
                <a:solidFill>
                  <a:srgbClr val="FF0000"/>
                </a:solidFill>
              </a:rPr>
              <a:t> sphincter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95536" y="0"/>
            <a:ext cx="8748464" cy="6858000"/>
          </a:xfrm>
        </p:spPr>
        <p:txBody>
          <a:bodyPr/>
          <a:lstStyle/>
          <a:p>
            <a:pPr>
              <a:buNone/>
            </a:pPr>
            <a:r>
              <a:rPr lang="en-US" b="1" dirty="0" smtClean="0">
                <a:solidFill>
                  <a:srgbClr val="FFFF00"/>
                </a:solidFill>
              </a:rPr>
              <a:t>Mechanism of emesis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Release of 5‐hydroxytryptamine/serotonin (5‐HT) from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enterochromaffin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cells, which have been demonstrated in canine and feline gastric and duodenal mucosa, stimulates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vagal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afferents via 5‐HT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 receptors 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Numerous chemicals, that can induce emesis when administered systemically, also do so via direct application to the area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postrema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These include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apomorphine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xylazine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prostaglandins and various hormones and peptides.</a:t>
            </a:r>
            <a:endParaRPr lang="en-US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95536" y="0"/>
            <a:ext cx="8748464" cy="6858000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General causes of vomiting</a:t>
            </a:r>
          </a:p>
          <a:p>
            <a:r>
              <a:rPr lang="en-US" dirty="0" smtClean="0"/>
              <a:t>Gastritis….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err="1" smtClean="0"/>
              <a:t>Lymphoplasmacytic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Granulomatous</a:t>
            </a:r>
          </a:p>
          <a:p>
            <a:pPr>
              <a:buNone/>
            </a:pPr>
            <a:r>
              <a:rPr lang="en-US" dirty="0" smtClean="0"/>
              <a:t>Acute</a:t>
            </a:r>
          </a:p>
          <a:p>
            <a:r>
              <a:rPr lang="en-US" dirty="0" smtClean="0"/>
              <a:t>Gastric </a:t>
            </a:r>
            <a:r>
              <a:rPr lang="en-US" dirty="0" err="1" smtClean="0"/>
              <a:t>neoplasia</a:t>
            </a:r>
            <a:endParaRPr lang="en-US" dirty="0" smtClean="0"/>
          </a:p>
          <a:p>
            <a:r>
              <a:rPr lang="en-US" dirty="0" smtClean="0"/>
              <a:t>Gastric ulceration</a:t>
            </a:r>
          </a:p>
          <a:p>
            <a:r>
              <a:rPr lang="en-US" dirty="0" smtClean="0"/>
              <a:t>Ruptured diaphragm</a:t>
            </a:r>
          </a:p>
          <a:p>
            <a:r>
              <a:rPr lang="en-US" dirty="0" smtClean="0"/>
              <a:t>Gastric dilatation/</a:t>
            </a:r>
            <a:r>
              <a:rPr lang="en-US" dirty="0" err="1" smtClean="0"/>
              <a:t>volvulus</a:t>
            </a:r>
            <a:endParaRPr lang="en-US" dirty="0" smtClean="0"/>
          </a:p>
          <a:p>
            <a:r>
              <a:rPr lang="en-US" dirty="0" smtClean="0"/>
              <a:t>Pyloric stenosis</a:t>
            </a:r>
          </a:p>
          <a:p>
            <a:r>
              <a:rPr lang="en-US" dirty="0" smtClean="0"/>
              <a:t>Foreign body</a:t>
            </a:r>
          </a:p>
          <a:p>
            <a:r>
              <a:rPr lang="en-US" dirty="0" smtClean="0"/>
              <a:t>Dietary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23528" y="0"/>
            <a:ext cx="8820472" cy="6858000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solidFill>
                  <a:srgbClr val="FFFF00"/>
                </a:solidFill>
              </a:rPr>
              <a:t>Infectious disease </a:t>
            </a:r>
          </a:p>
          <a:p>
            <a:pPr>
              <a:buNone/>
            </a:pPr>
            <a:r>
              <a:rPr lang="en-US" dirty="0" smtClean="0"/>
              <a:t>Canine parvovirus</a:t>
            </a:r>
          </a:p>
          <a:p>
            <a:pPr>
              <a:buNone/>
            </a:pPr>
            <a:r>
              <a:rPr lang="en-US" dirty="0" smtClean="0"/>
              <a:t>Canine distemper virus</a:t>
            </a:r>
          </a:p>
          <a:p>
            <a:pPr>
              <a:buNone/>
            </a:pPr>
            <a:r>
              <a:rPr lang="en-US" dirty="0" smtClean="0"/>
              <a:t>Canine </a:t>
            </a:r>
            <a:r>
              <a:rPr lang="en-US" dirty="0" err="1" smtClean="0"/>
              <a:t>coronavirus</a:t>
            </a:r>
            <a:endParaRPr lang="en-US" dirty="0" smtClean="0"/>
          </a:p>
          <a:p>
            <a:pPr>
              <a:buNone/>
            </a:pPr>
            <a:r>
              <a:rPr lang="en-US" dirty="0" err="1" smtClean="0"/>
              <a:t>Salmonellosis</a:t>
            </a:r>
            <a:endParaRPr lang="en-US" dirty="0" smtClean="0"/>
          </a:p>
          <a:p>
            <a:pPr>
              <a:buNone/>
            </a:pPr>
            <a:r>
              <a:rPr lang="en-US" dirty="0" err="1" smtClean="0"/>
              <a:t>Campylobacteriosis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Fungal infection</a:t>
            </a:r>
          </a:p>
          <a:p>
            <a:pPr>
              <a:buNone/>
            </a:pPr>
            <a:r>
              <a:rPr lang="en-US" dirty="0" smtClean="0"/>
              <a:t>Hookworms/Roundworms</a:t>
            </a:r>
          </a:p>
          <a:p>
            <a:r>
              <a:rPr lang="en-US" dirty="0" smtClean="0"/>
              <a:t>Inflammatory bowel diseases</a:t>
            </a:r>
          </a:p>
          <a:p>
            <a:r>
              <a:rPr lang="en-US" dirty="0" smtClean="0"/>
              <a:t>Intestinal </a:t>
            </a:r>
            <a:r>
              <a:rPr lang="en-US" dirty="0" err="1" smtClean="0"/>
              <a:t>neoplasia</a:t>
            </a:r>
            <a:r>
              <a:rPr lang="en-US" dirty="0" smtClean="0"/>
              <a:t>, </a:t>
            </a:r>
            <a:r>
              <a:rPr lang="en-US" dirty="0" err="1" smtClean="0"/>
              <a:t>Intussusception,Intestinal</a:t>
            </a:r>
            <a:r>
              <a:rPr lang="en-US" dirty="0" smtClean="0"/>
              <a:t> </a:t>
            </a:r>
            <a:r>
              <a:rPr lang="en-US" dirty="0" err="1" smtClean="0"/>
              <a:t>volvulus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23528" y="188640"/>
            <a:ext cx="8820472" cy="666936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>
                <a:solidFill>
                  <a:srgbClr val="FFFF00"/>
                </a:solidFill>
              </a:rPr>
              <a:t>Other causes </a:t>
            </a:r>
            <a:r>
              <a:rPr lang="en-US" dirty="0" smtClean="0"/>
              <a:t>…. Such as </a:t>
            </a:r>
          </a:p>
          <a:p>
            <a:pPr>
              <a:buNone/>
            </a:pPr>
            <a:r>
              <a:rPr lang="en-US" dirty="0" smtClean="0"/>
              <a:t>Disease of nervous system </a:t>
            </a:r>
          </a:p>
          <a:p>
            <a:pPr>
              <a:buNone/>
            </a:pPr>
            <a:r>
              <a:rPr lang="en-US" dirty="0" smtClean="0"/>
              <a:t>Peritonitis</a:t>
            </a:r>
          </a:p>
          <a:p>
            <a:pPr>
              <a:buNone/>
            </a:pPr>
            <a:r>
              <a:rPr lang="en-US" dirty="0" err="1" smtClean="0"/>
              <a:t>Hepatobiliary</a:t>
            </a:r>
            <a:r>
              <a:rPr lang="en-US" dirty="0" smtClean="0"/>
              <a:t> disease</a:t>
            </a:r>
          </a:p>
          <a:p>
            <a:pPr>
              <a:buNone/>
            </a:pPr>
            <a:r>
              <a:rPr lang="en-US" dirty="0" err="1" smtClean="0"/>
              <a:t>Splenic</a:t>
            </a:r>
            <a:r>
              <a:rPr lang="en-US" dirty="0" smtClean="0"/>
              <a:t> diseases</a:t>
            </a:r>
          </a:p>
          <a:p>
            <a:pPr>
              <a:buNone/>
            </a:pPr>
            <a:r>
              <a:rPr lang="en-US" dirty="0" smtClean="0"/>
              <a:t>Pancreatic diseases</a:t>
            </a:r>
          </a:p>
          <a:p>
            <a:pPr>
              <a:buNone/>
            </a:pPr>
            <a:r>
              <a:rPr lang="en-US" dirty="0" smtClean="0"/>
              <a:t>Renal diseases</a:t>
            </a:r>
          </a:p>
          <a:p>
            <a:pPr>
              <a:buNone/>
            </a:pPr>
            <a:r>
              <a:rPr lang="en-US" dirty="0" err="1" smtClean="0"/>
              <a:t>Urogenital</a:t>
            </a:r>
            <a:r>
              <a:rPr lang="en-US" dirty="0" smtClean="0"/>
              <a:t> diseases such as </a:t>
            </a:r>
            <a:r>
              <a:rPr lang="en-US" dirty="0" err="1" smtClean="0"/>
              <a:t>Pyometritis</a:t>
            </a:r>
            <a:r>
              <a:rPr lang="en-US" dirty="0" smtClean="0"/>
              <a:t>, </a:t>
            </a:r>
            <a:r>
              <a:rPr lang="en-US" dirty="0" err="1" smtClean="0"/>
              <a:t>Endometritis</a:t>
            </a:r>
            <a:r>
              <a:rPr lang="en-US" dirty="0" smtClean="0"/>
              <a:t> and </a:t>
            </a:r>
            <a:r>
              <a:rPr lang="en-US" dirty="0" err="1" smtClean="0"/>
              <a:t>Urethrolithiasis</a:t>
            </a:r>
            <a:endParaRPr lang="en-US" dirty="0" smtClean="0"/>
          </a:p>
          <a:p>
            <a:pPr>
              <a:buNone/>
            </a:pPr>
            <a:r>
              <a:rPr lang="en-US" dirty="0" err="1" smtClean="0"/>
              <a:t>Uraemia</a:t>
            </a:r>
            <a:endParaRPr lang="en-US" dirty="0" smtClean="0"/>
          </a:p>
          <a:p>
            <a:pPr>
              <a:buNone/>
            </a:pPr>
            <a:r>
              <a:rPr lang="en-US" dirty="0" err="1" smtClean="0"/>
              <a:t>Ketoacidosis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Hepatic encephalopathy</a:t>
            </a:r>
          </a:p>
          <a:p>
            <a:pPr>
              <a:buNone/>
            </a:pPr>
            <a:r>
              <a:rPr lang="en-US" dirty="0" err="1" smtClean="0"/>
              <a:t>Septicaemia</a:t>
            </a:r>
            <a:r>
              <a:rPr lang="en-US" dirty="0" smtClean="0"/>
              <a:t> and Toxicity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95536" y="0"/>
            <a:ext cx="8748464" cy="6858000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Consequences and complications of emesis…include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Emesis is associated with signs of 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Nausea 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Depression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Salivation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Lip licking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Increased swallowing motions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Loss of appetite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Those signs will leads to 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Dehydration 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hypovolaemic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shock, acid‐base and electrolyte disturbances , aspiration pneumonia which can be life‐threatening 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حركة">
  <a:themeElements>
    <a:clrScheme name="حركة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حركة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حركة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236</TotalTime>
  <Words>580</Words>
  <Application>Microsoft Office PowerPoint</Application>
  <PresentationFormat>عرض على الشاشة (3:4)‏</PresentationFormat>
  <Paragraphs>101</Paragraphs>
  <Slides>16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16</vt:i4>
      </vt:variant>
    </vt:vector>
  </HeadingPairs>
  <TitlesOfParts>
    <vt:vector size="17" baseType="lpstr">
      <vt:lpstr>حركة</vt:lpstr>
      <vt:lpstr>Vomiting in pets 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  <vt:lpstr>الشريحة 8</vt:lpstr>
      <vt:lpstr>الشريحة 9</vt:lpstr>
      <vt:lpstr>الشريحة 10</vt:lpstr>
      <vt:lpstr>الشريحة 11</vt:lpstr>
      <vt:lpstr>الشريحة 12</vt:lpstr>
      <vt:lpstr>الشريحة 13</vt:lpstr>
      <vt:lpstr>الشريحة 14</vt:lpstr>
      <vt:lpstr>الشريحة 15</vt:lpstr>
      <vt:lpstr>الشريحة 16</vt:lpstr>
    </vt:vector>
  </TitlesOfParts>
  <Company>Microsoft (C)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Vomiting in pets </dc:title>
  <dc:creator>DR.Ahmed Saker 2O14</dc:creator>
  <cp:lastModifiedBy>DR.Ahmed Saker 2O14</cp:lastModifiedBy>
  <cp:revision>35</cp:revision>
  <dcterms:created xsi:type="dcterms:W3CDTF">2022-04-04T17:27:11Z</dcterms:created>
  <dcterms:modified xsi:type="dcterms:W3CDTF">2024-02-27T18:16:10Z</dcterms:modified>
</cp:coreProperties>
</file>